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7" r:id="rId2"/>
    <p:sldId id="256" r:id="rId3"/>
    <p:sldId id="259" r:id="rId4"/>
    <p:sldId id="264" r:id="rId5"/>
    <p:sldId id="260" r:id="rId6"/>
    <p:sldId id="268" r:id="rId7"/>
    <p:sldId id="269" r:id="rId8"/>
    <p:sldId id="272" r:id="rId9"/>
    <p:sldId id="273" r:id="rId10"/>
    <p:sldId id="278" r:id="rId11"/>
    <p:sldId id="261" r:id="rId12"/>
    <p:sldId id="274" r:id="rId13"/>
    <p:sldId id="275" r:id="rId14"/>
    <p:sldId id="276" r:id="rId15"/>
    <p:sldId id="280" r:id="rId16"/>
    <p:sldId id="279" r:id="rId17"/>
    <p:sldId id="270" r:id="rId18"/>
    <p:sldId id="27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CA4E99-BCAB-4CDD-8D28-F167A53A39A6}" type="datetimeFigureOut">
              <a:rPr lang="en-US" smtClean="0"/>
              <a:t>1/10/2025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8E4684-4590-48FA-BBFF-3879E6F7E3EF}" type="slidenum">
              <a:rPr lang="en-US" smtClean="0"/>
              <a:t>‹#›</a:t>
            </a:fld>
            <a:endParaRPr lang="en-US"/>
          </a:p>
        </p:txBody>
      </p:sp>
    </p:spTree>
    <p:extLst>
      <p:ext uri="{BB962C8B-B14F-4D97-AF65-F5344CB8AC3E}">
        <p14:creationId xmlns:p14="http://schemas.microsoft.com/office/powerpoint/2010/main" val="1156131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36771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D5E84E6F-8D5E-43FF-B1F2-967AAB6CD393}" type="datetimeFigureOut">
              <a:rPr lang="en-US" smtClean="0"/>
              <a:t>1/10/2025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7112523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tr-TR"/>
              <a:t>Asıl başlık stilini düzenlemek için tıklayın</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0669806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tr-TR"/>
              <a:t>Asıl başlık stilini düzenlemek için tıklayın</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tr-TR"/>
              <a:t>Asıl metin stillerini düzenlemek için tıklayın</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8160855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tr-TR"/>
              <a:t>Asıl başlık stilini düzenlemek için tıklayın</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13724291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lıntı 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tr-TR"/>
              <a:t>Asıl başlık stilini düzenlemek için tıklayın</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tr-TR"/>
              <a:t>Asıl metin stillerini düzenlemek için tıklayın</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837392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oğru veya Yanlış">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tr-TR"/>
              <a:t>Asıl başlık stilini düzenlemek için tıklayın</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tr-TR"/>
              <a:t>Asıl metin stillerini düzenlemek için tıklayın</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9856702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27862799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507458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132536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tr-TR"/>
              <a:t>Asıl başlık stilini düzenlemek için tıklayın</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655726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D5E84E6F-8D5E-43FF-B1F2-967AAB6CD393}" type="datetimeFigureOut">
              <a:rPr lang="en-US" smtClean="0"/>
              <a:t>1/10/2025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275353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D5E84E6F-8D5E-43FF-B1F2-967AAB6CD393}" type="datetimeFigureOut">
              <a:rPr lang="en-US" smtClean="0"/>
              <a:t>1/10/2025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284210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D5E84E6F-8D5E-43FF-B1F2-967AAB6CD393}" type="datetimeFigureOut">
              <a:rPr lang="en-US" smtClean="0"/>
              <a:t>1/10/2025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1874944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E84E6F-8D5E-43FF-B1F2-967AAB6CD393}" type="datetimeFigureOut">
              <a:rPr lang="en-US" smtClean="0"/>
              <a:t>1/10/2025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99562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tr-TR"/>
              <a:t>Asıl başlık stilini düzenlemek için tıklayın</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D5E84E6F-8D5E-43FF-B1F2-967AAB6CD393}" type="datetimeFigureOut">
              <a:rPr lang="en-US" smtClean="0"/>
              <a:t>1/10/2025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414637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tr-TR"/>
              <a:t>Asıl başlık stilini düzenlemek için tıklayın</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D5E84E6F-8D5E-43FF-B1F2-967AAB6CD393}" type="datetimeFigureOut">
              <a:rPr lang="en-US" smtClean="0"/>
              <a:t>1/10/2025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889698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D5E84E6F-8D5E-43FF-B1F2-967AAB6CD393}" type="datetimeFigureOut">
              <a:rPr lang="en-US" smtClean="0"/>
              <a:t>1/10/2025</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BFB78BF2-602B-4210-A759-E988C3D8CCFC}" type="slidenum">
              <a:rPr lang="en-US" smtClean="0"/>
              <a:t>‹#›</a:t>
            </a:fld>
            <a:endParaRPr lang="en-US"/>
          </a:p>
        </p:txBody>
      </p:sp>
    </p:spTree>
    <p:extLst>
      <p:ext uri="{BB962C8B-B14F-4D97-AF65-F5344CB8AC3E}">
        <p14:creationId xmlns:p14="http://schemas.microsoft.com/office/powerpoint/2010/main" val="346794550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350CF-700E-CA1E-9D16-51BCFB48EE0D}"/>
              </a:ext>
            </a:extLst>
          </p:cNvPr>
          <p:cNvSpPr>
            <a:spLocks noGrp="1"/>
          </p:cNvSpPr>
          <p:nvPr>
            <p:ph type="title"/>
          </p:nvPr>
        </p:nvSpPr>
        <p:spPr/>
        <p:txBody>
          <a:bodyPr/>
          <a:lstStyle/>
          <a:p>
            <a:endParaRPr lang="en-US" dirty="0"/>
          </a:p>
        </p:txBody>
      </p:sp>
      <p:pic>
        <p:nvPicPr>
          <p:cNvPr id="8" name="Content Placeholder 7" descr="A black square with white text&#10;&#10;Description automatically generated with medium confidence">
            <a:extLst>
              <a:ext uri="{FF2B5EF4-FFF2-40B4-BE49-F238E27FC236}">
                <a16:creationId xmlns:a16="http://schemas.microsoft.com/office/drawing/2014/main" id="{3CE0D569-66DF-447D-D755-AAB9737FDB4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3999" y="1049179"/>
            <a:ext cx="9143999" cy="2857500"/>
          </a:xfrm>
        </p:spPr>
      </p:pic>
      <p:sp>
        <p:nvSpPr>
          <p:cNvPr id="6" name="TextBox 5">
            <a:extLst>
              <a:ext uri="{FF2B5EF4-FFF2-40B4-BE49-F238E27FC236}">
                <a16:creationId xmlns:a16="http://schemas.microsoft.com/office/drawing/2014/main" id="{4166EEC8-15CB-8D7E-2E28-D746E0264630}"/>
              </a:ext>
            </a:extLst>
          </p:cNvPr>
          <p:cNvSpPr txBox="1"/>
          <p:nvPr/>
        </p:nvSpPr>
        <p:spPr>
          <a:xfrm>
            <a:off x="1524001" y="1690688"/>
            <a:ext cx="9143999" cy="3139321"/>
          </a:xfrm>
          <a:prstGeom prst="rect">
            <a:avLst/>
          </a:prstGeom>
          <a:noFill/>
        </p:spPr>
        <p:txBody>
          <a:bodyPr wrap="square" rtlCol="0">
            <a:spAutoFit/>
          </a:bodyPr>
          <a:lstStyle/>
          <a:p>
            <a:pPr algn="ctr"/>
            <a:r>
              <a:rPr lang="en-US" sz="6600" b="1" i="0" dirty="0">
                <a:solidFill>
                  <a:srgbClr val="F0F6FC"/>
                </a:solidFill>
                <a:effectLst/>
                <a:latin typeface="-apple-system"/>
              </a:rPr>
              <a:t>My Steam Accounts Data Analysis</a:t>
            </a:r>
          </a:p>
          <a:p>
            <a:pPr algn="ctr"/>
            <a:endParaRPr lang="en-US" sz="6600" b="1" dirty="0">
              <a:solidFill>
                <a:schemeClr val="bg1"/>
              </a:solidFill>
            </a:endParaRPr>
          </a:p>
        </p:txBody>
      </p:sp>
      <p:sp>
        <p:nvSpPr>
          <p:cNvPr id="7" name="TextBox 6">
            <a:extLst>
              <a:ext uri="{FF2B5EF4-FFF2-40B4-BE49-F238E27FC236}">
                <a16:creationId xmlns:a16="http://schemas.microsoft.com/office/drawing/2014/main" id="{86142FD4-19DE-2B9A-B573-58A07540C31C}"/>
              </a:ext>
            </a:extLst>
          </p:cNvPr>
          <p:cNvSpPr txBox="1"/>
          <p:nvPr/>
        </p:nvSpPr>
        <p:spPr>
          <a:xfrm>
            <a:off x="1377696" y="4243982"/>
            <a:ext cx="9143999" cy="923330"/>
          </a:xfrm>
          <a:prstGeom prst="rect">
            <a:avLst/>
          </a:prstGeom>
          <a:noFill/>
        </p:spPr>
        <p:txBody>
          <a:bodyPr wrap="square" rtlCol="0">
            <a:spAutoFit/>
          </a:bodyPr>
          <a:lstStyle/>
          <a:p>
            <a:pPr algn="ctr"/>
            <a:r>
              <a:rPr lang="tr-TR" sz="5400" b="1" dirty="0">
                <a:solidFill>
                  <a:schemeClr val="bg1"/>
                </a:solidFill>
              </a:rPr>
              <a:t>Berk Karaduman 29428</a:t>
            </a:r>
            <a:endParaRPr lang="en-US" sz="5400" b="1" dirty="0">
              <a:solidFill>
                <a:schemeClr val="bg1"/>
              </a:solidFill>
            </a:endParaRPr>
          </a:p>
        </p:txBody>
      </p:sp>
    </p:spTree>
    <p:extLst>
      <p:ext uri="{BB962C8B-B14F-4D97-AF65-F5344CB8AC3E}">
        <p14:creationId xmlns:p14="http://schemas.microsoft.com/office/powerpoint/2010/main" val="1096873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8C6F6-DFCE-D63B-7FAD-EFFCA2C2982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FF5EE51-7BFE-080C-F2EC-73650F47295E}"/>
              </a:ext>
            </a:extLst>
          </p:cNvPr>
          <p:cNvSpPr>
            <a:spLocks noGrp="1"/>
          </p:cNvSpPr>
          <p:nvPr>
            <p:ph idx="1"/>
          </p:nvPr>
        </p:nvSpPr>
        <p:spPr/>
        <p:txBody>
          <a:bodyPr/>
          <a:lstStyle/>
          <a:p>
            <a:endParaRPr lang="en-US"/>
          </a:p>
        </p:txBody>
      </p:sp>
      <p:sp>
        <p:nvSpPr>
          <p:cNvPr id="5" name="TextBox 4">
            <a:extLst>
              <a:ext uri="{FF2B5EF4-FFF2-40B4-BE49-F238E27FC236}">
                <a16:creationId xmlns:a16="http://schemas.microsoft.com/office/drawing/2014/main" id="{3F7CD393-49A5-085F-D6D1-B74D5FE3C7C4}"/>
              </a:ext>
            </a:extLst>
          </p:cNvPr>
          <p:cNvSpPr txBox="1"/>
          <p:nvPr/>
        </p:nvSpPr>
        <p:spPr>
          <a:xfrm>
            <a:off x="0" y="0"/>
            <a:ext cx="12191999" cy="2246769"/>
          </a:xfrm>
          <a:prstGeom prst="rect">
            <a:avLst/>
          </a:prstGeom>
          <a:noFill/>
        </p:spPr>
        <p:txBody>
          <a:bodyPr wrap="square" rtlCol="0">
            <a:spAutoFit/>
          </a:bodyPr>
          <a:lstStyle/>
          <a:p>
            <a:pPr algn="ctr"/>
            <a:r>
              <a:rPr lang="en-US" sz="2800" b="1" dirty="0">
                <a:solidFill>
                  <a:schemeClr val="bg1"/>
                </a:solidFill>
              </a:rPr>
              <a:t>I only played Soccer Online: Ball 3D in August, September, October and November, 61% of the time in August, 35% in September and an equal 2% in October and November. I managed to cover 1</a:t>
            </a:r>
            <a:r>
              <a:rPr lang="tr-TR" sz="2800" b="1" dirty="0">
                <a:solidFill>
                  <a:schemeClr val="bg1"/>
                </a:solidFill>
              </a:rPr>
              <a:t>2</a:t>
            </a:r>
            <a:r>
              <a:rPr lang="en-US" sz="2800" b="1" dirty="0">
                <a:solidFill>
                  <a:schemeClr val="bg1"/>
                </a:solidFill>
              </a:rPr>
              <a:t>% of my total play time this year and played the game in </a:t>
            </a:r>
            <a:r>
              <a:rPr lang="tr-TR" sz="2800" b="1" dirty="0">
                <a:solidFill>
                  <a:schemeClr val="bg1"/>
                </a:solidFill>
              </a:rPr>
              <a:t>119</a:t>
            </a:r>
            <a:r>
              <a:rPr lang="en-US" sz="2800" b="1" dirty="0">
                <a:solidFill>
                  <a:schemeClr val="bg1"/>
                </a:solidFill>
              </a:rPr>
              <a:t> sessions and </a:t>
            </a:r>
            <a:r>
              <a:rPr lang="tr-TR" sz="2800" b="1" dirty="0">
                <a:solidFill>
                  <a:schemeClr val="bg1"/>
                </a:solidFill>
              </a:rPr>
              <a:t>11</a:t>
            </a:r>
            <a:r>
              <a:rPr lang="en-US" sz="2800" b="1" dirty="0">
                <a:solidFill>
                  <a:schemeClr val="bg1"/>
                </a:solidFill>
              </a:rPr>
              <a:t> days straight. I got </a:t>
            </a:r>
            <a:r>
              <a:rPr lang="tr-TR" sz="2800" b="1" dirty="0">
                <a:solidFill>
                  <a:schemeClr val="bg1"/>
                </a:solidFill>
              </a:rPr>
              <a:t>2</a:t>
            </a:r>
            <a:r>
              <a:rPr lang="en-US" sz="2800" b="1" dirty="0">
                <a:solidFill>
                  <a:schemeClr val="bg1"/>
                </a:solidFill>
              </a:rPr>
              <a:t> achievements from this game this year.</a:t>
            </a:r>
          </a:p>
        </p:txBody>
      </p:sp>
      <p:pic>
        <p:nvPicPr>
          <p:cNvPr id="6" name="Resim 5">
            <a:extLst>
              <a:ext uri="{FF2B5EF4-FFF2-40B4-BE49-F238E27FC236}">
                <a16:creationId xmlns:a16="http://schemas.microsoft.com/office/drawing/2014/main" id="{8FF58892-FEE8-1562-970F-DBE5D68EF4E6}"/>
              </a:ext>
            </a:extLst>
          </p:cNvPr>
          <p:cNvPicPr>
            <a:picLocks noChangeAspect="1"/>
          </p:cNvPicPr>
          <p:nvPr/>
        </p:nvPicPr>
        <p:blipFill>
          <a:blip r:embed="rId2"/>
          <a:stretch>
            <a:fillRect/>
          </a:stretch>
        </p:blipFill>
        <p:spPr>
          <a:xfrm>
            <a:off x="0" y="2167128"/>
            <a:ext cx="12192000" cy="4685534"/>
          </a:xfrm>
          <a:prstGeom prst="rect">
            <a:avLst/>
          </a:prstGeom>
        </p:spPr>
      </p:pic>
    </p:spTree>
    <p:extLst>
      <p:ext uri="{BB962C8B-B14F-4D97-AF65-F5344CB8AC3E}">
        <p14:creationId xmlns:p14="http://schemas.microsoft.com/office/powerpoint/2010/main" val="53776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355FC-B8E5-435B-67A4-24047CFA97C7}"/>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5723A52F-C15E-71D2-8DBF-5CDA14302944}"/>
              </a:ext>
            </a:extLst>
          </p:cNvPr>
          <p:cNvSpPr>
            <a:spLocks noGrp="1"/>
          </p:cNvSpPr>
          <p:nvPr>
            <p:ph idx="1"/>
          </p:nvPr>
        </p:nvSpPr>
        <p:spPr/>
        <p:txBody>
          <a:bodyPr/>
          <a:lstStyle/>
          <a:p>
            <a:endParaRPr lang="en-US" dirty="0"/>
          </a:p>
        </p:txBody>
      </p:sp>
      <p:sp>
        <p:nvSpPr>
          <p:cNvPr id="8" name="TextBox 7">
            <a:extLst>
              <a:ext uri="{FF2B5EF4-FFF2-40B4-BE49-F238E27FC236}">
                <a16:creationId xmlns:a16="http://schemas.microsoft.com/office/drawing/2014/main" id="{E35FCF56-7ED6-A4AC-7507-919AB27AA17E}"/>
              </a:ext>
            </a:extLst>
          </p:cNvPr>
          <p:cNvSpPr txBox="1"/>
          <p:nvPr/>
        </p:nvSpPr>
        <p:spPr>
          <a:xfrm>
            <a:off x="-155945" y="78333"/>
            <a:ext cx="12503889" cy="1569660"/>
          </a:xfrm>
          <a:prstGeom prst="rect">
            <a:avLst/>
          </a:prstGeom>
          <a:noFill/>
        </p:spPr>
        <p:txBody>
          <a:bodyPr wrap="square" rtlCol="0">
            <a:spAutoFit/>
          </a:bodyPr>
          <a:lstStyle/>
          <a:p>
            <a:pPr algn="ctr"/>
            <a:r>
              <a:rPr lang="en-US" sz="2400" b="1" dirty="0">
                <a:solidFill>
                  <a:schemeClr val="bg1"/>
                </a:solidFill>
              </a:rPr>
              <a:t>I only played </a:t>
            </a:r>
            <a:r>
              <a:rPr lang="tr-TR" sz="2400" b="1" dirty="0">
                <a:solidFill>
                  <a:schemeClr val="bg1"/>
                </a:solidFill>
              </a:rPr>
              <a:t>Elden Ring </a:t>
            </a:r>
            <a:r>
              <a:rPr lang="en-US" sz="2400" b="1" dirty="0">
                <a:solidFill>
                  <a:schemeClr val="bg1"/>
                </a:solidFill>
              </a:rPr>
              <a:t>in </a:t>
            </a:r>
            <a:r>
              <a:rPr lang="tr-TR" sz="2400" b="1" dirty="0" err="1">
                <a:solidFill>
                  <a:schemeClr val="bg1"/>
                </a:solidFill>
              </a:rPr>
              <a:t>January</a:t>
            </a:r>
            <a:r>
              <a:rPr lang="tr-TR" sz="2400" b="1" dirty="0">
                <a:solidFill>
                  <a:schemeClr val="bg1"/>
                </a:solidFill>
              </a:rPr>
              <a:t> </a:t>
            </a:r>
            <a:r>
              <a:rPr lang="en-US" sz="2400" b="1" dirty="0">
                <a:solidFill>
                  <a:schemeClr val="bg1"/>
                </a:solidFill>
              </a:rPr>
              <a:t>and June, playing </a:t>
            </a:r>
            <a:r>
              <a:rPr lang="tr-TR" sz="2400" b="1" dirty="0">
                <a:solidFill>
                  <a:schemeClr val="bg1"/>
                </a:solidFill>
              </a:rPr>
              <a:t>5</a:t>
            </a:r>
            <a:r>
              <a:rPr lang="en-US" sz="2400" b="1" dirty="0">
                <a:solidFill>
                  <a:schemeClr val="bg1"/>
                </a:solidFill>
              </a:rPr>
              <a:t>% of it in </a:t>
            </a:r>
            <a:r>
              <a:rPr lang="tr-TR" sz="2400" b="1" dirty="0" err="1">
                <a:solidFill>
                  <a:schemeClr val="bg1"/>
                </a:solidFill>
              </a:rPr>
              <a:t>January</a:t>
            </a:r>
            <a:r>
              <a:rPr lang="en-US" sz="2400" b="1" dirty="0">
                <a:solidFill>
                  <a:schemeClr val="bg1"/>
                </a:solidFill>
              </a:rPr>
              <a:t> and </a:t>
            </a:r>
            <a:r>
              <a:rPr lang="tr-TR" sz="2400" b="1" dirty="0">
                <a:solidFill>
                  <a:schemeClr val="bg1"/>
                </a:solidFill>
              </a:rPr>
              <a:t>95</a:t>
            </a:r>
            <a:r>
              <a:rPr lang="en-US" sz="2400" b="1" dirty="0">
                <a:solidFill>
                  <a:schemeClr val="bg1"/>
                </a:solidFill>
              </a:rPr>
              <a:t>% in July. I managed to cover 1</a:t>
            </a:r>
            <a:r>
              <a:rPr lang="tr-TR" sz="2400" b="1" dirty="0">
                <a:solidFill>
                  <a:schemeClr val="bg1"/>
                </a:solidFill>
              </a:rPr>
              <a:t>0</a:t>
            </a:r>
            <a:r>
              <a:rPr lang="en-US" sz="2400" b="1" dirty="0">
                <a:solidFill>
                  <a:schemeClr val="bg1"/>
                </a:solidFill>
              </a:rPr>
              <a:t>% of my total play time this year and played the game in </a:t>
            </a:r>
            <a:r>
              <a:rPr lang="tr-TR" sz="2400" b="1" dirty="0">
                <a:solidFill>
                  <a:schemeClr val="bg1"/>
                </a:solidFill>
              </a:rPr>
              <a:t>25</a:t>
            </a:r>
            <a:r>
              <a:rPr lang="en-US" sz="2400" b="1" dirty="0">
                <a:solidFill>
                  <a:schemeClr val="bg1"/>
                </a:solidFill>
              </a:rPr>
              <a:t> sessions and </a:t>
            </a:r>
            <a:r>
              <a:rPr lang="tr-TR" sz="2400" b="1" dirty="0">
                <a:solidFill>
                  <a:schemeClr val="bg1"/>
                </a:solidFill>
              </a:rPr>
              <a:t>5</a:t>
            </a:r>
            <a:r>
              <a:rPr lang="en-US" sz="2400" b="1" dirty="0">
                <a:solidFill>
                  <a:schemeClr val="bg1"/>
                </a:solidFill>
              </a:rPr>
              <a:t> days straight. I got </a:t>
            </a:r>
            <a:r>
              <a:rPr lang="tr-TR" sz="2400" b="1" dirty="0">
                <a:solidFill>
                  <a:schemeClr val="bg1"/>
                </a:solidFill>
              </a:rPr>
              <a:t>17</a:t>
            </a:r>
            <a:r>
              <a:rPr lang="en-US" sz="2400" b="1" dirty="0">
                <a:solidFill>
                  <a:schemeClr val="bg1"/>
                </a:solidFill>
              </a:rPr>
              <a:t> achievements from this game this year.</a:t>
            </a:r>
          </a:p>
        </p:txBody>
      </p:sp>
      <p:pic>
        <p:nvPicPr>
          <p:cNvPr id="5" name="Resim 4">
            <a:extLst>
              <a:ext uri="{FF2B5EF4-FFF2-40B4-BE49-F238E27FC236}">
                <a16:creationId xmlns:a16="http://schemas.microsoft.com/office/drawing/2014/main" id="{122BDD92-E923-D2C7-2406-0A3DC05D1B1F}"/>
              </a:ext>
            </a:extLst>
          </p:cNvPr>
          <p:cNvPicPr>
            <a:picLocks noChangeAspect="1"/>
          </p:cNvPicPr>
          <p:nvPr/>
        </p:nvPicPr>
        <p:blipFill>
          <a:blip r:embed="rId2"/>
          <a:stretch>
            <a:fillRect/>
          </a:stretch>
        </p:blipFill>
        <p:spPr>
          <a:xfrm>
            <a:off x="0" y="1572768"/>
            <a:ext cx="12179504" cy="5296195"/>
          </a:xfrm>
          <a:prstGeom prst="rect">
            <a:avLst/>
          </a:prstGeom>
        </p:spPr>
      </p:pic>
    </p:spTree>
    <p:extLst>
      <p:ext uri="{BB962C8B-B14F-4D97-AF65-F5344CB8AC3E}">
        <p14:creationId xmlns:p14="http://schemas.microsoft.com/office/powerpoint/2010/main" val="22056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E0990-57F5-B1D6-54DC-CE73574D1D8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508A2127-DDD9-6460-374B-0A36503F7D59}"/>
              </a:ext>
            </a:extLst>
          </p:cNvPr>
          <p:cNvSpPr>
            <a:spLocks noGrp="1"/>
          </p:cNvSpPr>
          <p:nvPr>
            <p:ph idx="1"/>
          </p:nvPr>
        </p:nvSpPr>
        <p:spPr/>
        <p:txBody>
          <a:bodyPr/>
          <a:lstStyle/>
          <a:p>
            <a:endParaRPr lang="en-US"/>
          </a:p>
        </p:txBody>
      </p:sp>
      <p:sp>
        <p:nvSpPr>
          <p:cNvPr id="5" name="TextBox 4">
            <a:extLst>
              <a:ext uri="{FF2B5EF4-FFF2-40B4-BE49-F238E27FC236}">
                <a16:creationId xmlns:a16="http://schemas.microsoft.com/office/drawing/2014/main" id="{EC3F8800-6356-EF86-6FD0-CE4AD5CEA00D}"/>
              </a:ext>
            </a:extLst>
          </p:cNvPr>
          <p:cNvSpPr txBox="1"/>
          <p:nvPr/>
        </p:nvSpPr>
        <p:spPr>
          <a:xfrm>
            <a:off x="0" y="-48082"/>
            <a:ext cx="12192000" cy="1815882"/>
          </a:xfrm>
          <a:prstGeom prst="rect">
            <a:avLst/>
          </a:prstGeom>
          <a:noFill/>
        </p:spPr>
        <p:txBody>
          <a:bodyPr wrap="square" rtlCol="0">
            <a:spAutoFit/>
          </a:bodyPr>
          <a:lstStyle/>
          <a:p>
            <a:pPr algn="ctr"/>
            <a:r>
              <a:rPr lang="en-US" sz="2800" b="1" dirty="0">
                <a:solidFill>
                  <a:schemeClr val="bg1"/>
                </a:solidFill>
              </a:rPr>
              <a:t>I only played </a:t>
            </a:r>
            <a:r>
              <a:rPr lang="tr-TR" sz="2800" b="1" dirty="0">
                <a:solidFill>
                  <a:schemeClr val="bg1"/>
                </a:solidFill>
              </a:rPr>
              <a:t>Hades II </a:t>
            </a:r>
            <a:r>
              <a:rPr lang="en-US" sz="2800" b="1" dirty="0">
                <a:solidFill>
                  <a:schemeClr val="bg1"/>
                </a:solidFill>
              </a:rPr>
              <a:t>in </a:t>
            </a:r>
            <a:r>
              <a:rPr lang="tr-TR" sz="2800" b="1" dirty="0">
                <a:solidFill>
                  <a:schemeClr val="bg1"/>
                </a:solidFill>
              </a:rPr>
              <a:t>May </a:t>
            </a:r>
            <a:r>
              <a:rPr lang="en-US" sz="2800" b="1" dirty="0">
                <a:solidFill>
                  <a:schemeClr val="bg1"/>
                </a:solidFill>
              </a:rPr>
              <a:t>and </a:t>
            </a:r>
            <a:r>
              <a:rPr lang="tr-TR" sz="2800" b="1" dirty="0" err="1">
                <a:solidFill>
                  <a:schemeClr val="bg1"/>
                </a:solidFill>
              </a:rPr>
              <a:t>December</a:t>
            </a:r>
            <a:r>
              <a:rPr lang="en-US" sz="2800" b="1" dirty="0">
                <a:solidFill>
                  <a:schemeClr val="bg1"/>
                </a:solidFill>
              </a:rPr>
              <a:t>, playing </a:t>
            </a:r>
            <a:r>
              <a:rPr lang="tr-TR" sz="2800" b="1" dirty="0">
                <a:solidFill>
                  <a:schemeClr val="bg1"/>
                </a:solidFill>
              </a:rPr>
              <a:t>85</a:t>
            </a:r>
            <a:r>
              <a:rPr lang="en-US" sz="2800" b="1" dirty="0">
                <a:solidFill>
                  <a:schemeClr val="bg1"/>
                </a:solidFill>
              </a:rPr>
              <a:t>% of it in </a:t>
            </a:r>
            <a:r>
              <a:rPr lang="tr-TR" sz="2800" b="1" dirty="0">
                <a:solidFill>
                  <a:schemeClr val="bg1"/>
                </a:solidFill>
              </a:rPr>
              <a:t>May</a:t>
            </a:r>
            <a:r>
              <a:rPr lang="en-US" sz="2800" b="1" dirty="0">
                <a:solidFill>
                  <a:schemeClr val="bg1"/>
                </a:solidFill>
              </a:rPr>
              <a:t> and </a:t>
            </a:r>
            <a:r>
              <a:rPr lang="tr-TR" sz="2800" b="1" dirty="0">
                <a:solidFill>
                  <a:schemeClr val="bg1"/>
                </a:solidFill>
              </a:rPr>
              <a:t>95</a:t>
            </a:r>
            <a:r>
              <a:rPr lang="en-US" sz="2800" b="1" dirty="0">
                <a:solidFill>
                  <a:schemeClr val="bg1"/>
                </a:solidFill>
              </a:rPr>
              <a:t>% in </a:t>
            </a:r>
            <a:r>
              <a:rPr lang="tr-TR" sz="2800" b="1" dirty="0" err="1">
                <a:solidFill>
                  <a:schemeClr val="bg1"/>
                </a:solidFill>
              </a:rPr>
              <a:t>December</a:t>
            </a:r>
            <a:r>
              <a:rPr lang="en-US" sz="2800" b="1" dirty="0">
                <a:solidFill>
                  <a:schemeClr val="bg1"/>
                </a:solidFill>
              </a:rPr>
              <a:t>. I managed to cover </a:t>
            </a:r>
            <a:r>
              <a:rPr lang="tr-TR" sz="2800" b="1" dirty="0">
                <a:solidFill>
                  <a:schemeClr val="bg1"/>
                </a:solidFill>
              </a:rPr>
              <a:t>9</a:t>
            </a:r>
            <a:r>
              <a:rPr lang="en-US" sz="2800" b="1" dirty="0">
                <a:solidFill>
                  <a:schemeClr val="bg1"/>
                </a:solidFill>
              </a:rPr>
              <a:t>% of my total play time this year and played the game in </a:t>
            </a:r>
            <a:r>
              <a:rPr lang="tr-TR" sz="2800" b="1" dirty="0">
                <a:solidFill>
                  <a:schemeClr val="bg1"/>
                </a:solidFill>
              </a:rPr>
              <a:t>33</a:t>
            </a:r>
            <a:r>
              <a:rPr lang="en-US" sz="2800" b="1" dirty="0">
                <a:solidFill>
                  <a:schemeClr val="bg1"/>
                </a:solidFill>
              </a:rPr>
              <a:t> sessions and </a:t>
            </a:r>
            <a:r>
              <a:rPr lang="tr-TR" sz="2800" b="1" dirty="0">
                <a:solidFill>
                  <a:schemeClr val="bg1"/>
                </a:solidFill>
              </a:rPr>
              <a:t>8</a:t>
            </a:r>
            <a:r>
              <a:rPr lang="en-US" sz="2800" b="1" dirty="0">
                <a:solidFill>
                  <a:schemeClr val="bg1"/>
                </a:solidFill>
              </a:rPr>
              <a:t> days straight. I got </a:t>
            </a:r>
            <a:r>
              <a:rPr lang="tr-TR" sz="2800" b="1" dirty="0">
                <a:solidFill>
                  <a:schemeClr val="bg1"/>
                </a:solidFill>
              </a:rPr>
              <a:t>0</a:t>
            </a:r>
            <a:r>
              <a:rPr lang="en-US" sz="2800" b="1" dirty="0">
                <a:solidFill>
                  <a:schemeClr val="bg1"/>
                </a:solidFill>
              </a:rPr>
              <a:t> achievements from this game this year.</a:t>
            </a:r>
          </a:p>
        </p:txBody>
      </p:sp>
      <p:pic>
        <p:nvPicPr>
          <p:cNvPr id="6" name="Resim 5">
            <a:extLst>
              <a:ext uri="{FF2B5EF4-FFF2-40B4-BE49-F238E27FC236}">
                <a16:creationId xmlns:a16="http://schemas.microsoft.com/office/drawing/2014/main" id="{EC1A2FCF-D73A-2D2C-38B5-6192E0CB9F0B}"/>
              </a:ext>
            </a:extLst>
          </p:cNvPr>
          <p:cNvPicPr>
            <a:picLocks noChangeAspect="1"/>
          </p:cNvPicPr>
          <p:nvPr/>
        </p:nvPicPr>
        <p:blipFill>
          <a:blip r:embed="rId2"/>
          <a:stretch>
            <a:fillRect/>
          </a:stretch>
        </p:blipFill>
        <p:spPr>
          <a:xfrm>
            <a:off x="0" y="1767800"/>
            <a:ext cx="12192000" cy="5165036"/>
          </a:xfrm>
          <a:prstGeom prst="rect">
            <a:avLst/>
          </a:prstGeom>
        </p:spPr>
      </p:pic>
    </p:spTree>
    <p:extLst>
      <p:ext uri="{BB962C8B-B14F-4D97-AF65-F5344CB8AC3E}">
        <p14:creationId xmlns:p14="http://schemas.microsoft.com/office/powerpoint/2010/main" val="2752389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1216E-F9FF-0E32-79FB-A345228DE4F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9399465-F531-7131-170D-391155D1DE47}"/>
              </a:ext>
            </a:extLst>
          </p:cNvPr>
          <p:cNvSpPr>
            <a:spLocks noGrp="1"/>
          </p:cNvSpPr>
          <p:nvPr>
            <p:ph idx="1"/>
          </p:nvPr>
        </p:nvSpPr>
        <p:spPr/>
        <p:txBody>
          <a:bodyPr/>
          <a:lstStyle/>
          <a:p>
            <a:endParaRPr lang="en-US"/>
          </a:p>
        </p:txBody>
      </p:sp>
      <p:sp>
        <p:nvSpPr>
          <p:cNvPr id="9" name="TextBox 8">
            <a:extLst>
              <a:ext uri="{FF2B5EF4-FFF2-40B4-BE49-F238E27FC236}">
                <a16:creationId xmlns:a16="http://schemas.microsoft.com/office/drawing/2014/main" id="{6FEAC9AF-BBFE-0582-52BA-D325E9CF7777}"/>
              </a:ext>
            </a:extLst>
          </p:cNvPr>
          <p:cNvSpPr txBox="1"/>
          <p:nvPr/>
        </p:nvSpPr>
        <p:spPr>
          <a:xfrm>
            <a:off x="1" y="101025"/>
            <a:ext cx="12192000" cy="1077218"/>
          </a:xfrm>
          <a:prstGeom prst="rect">
            <a:avLst/>
          </a:prstGeom>
          <a:noFill/>
        </p:spPr>
        <p:txBody>
          <a:bodyPr wrap="square" rtlCol="0">
            <a:spAutoFit/>
          </a:bodyPr>
          <a:lstStyle/>
          <a:p>
            <a:pPr algn="ctr"/>
            <a:r>
              <a:rPr lang="en-US" sz="3200" b="1" dirty="0">
                <a:solidFill>
                  <a:schemeClr val="bg1"/>
                </a:solidFill>
              </a:rPr>
              <a:t>This year's playing percentage divided by month. January is the most prominent with 21%</a:t>
            </a:r>
          </a:p>
        </p:txBody>
      </p:sp>
      <p:pic>
        <p:nvPicPr>
          <p:cNvPr id="5" name="Resim 4">
            <a:extLst>
              <a:ext uri="{FF2B5EF4-FFF2-40B4-BE49-F238E27FC236}">
                <a16:creationId xmlns:a16="http://schemas.microsoft.com/office/drawing/2014/main" id="{D49F6739-5B80-E117-2E86-7C84E342D963}"/>
              </a:ext>
            </a:extLst>
          </p:cNvPr>
          <p:cNvPicPr>
            <a:picLocks noChangeAspect="1"/>
          </p:cNvPicPr>
          <p:nvPr/>
        </p:nvPicPr>
        <p:blipFill>
          <a:blip r:embed="rId2"/>
          <a:stretch>
            <a:fillRect/>
          </a:stretch>
        </p:blipFill>
        <p:spPr>
          <a:xfrm>
            <a:off x="0" y="1088136"/>
            <a:ext cx="12192000" cy="5769864"/>
          </a:xfrm>
          <a:prstGeom prst="rect">
            <a:avLst/>
          </a:prstGeom>
        </p:spPr>
      </p:pic>
    </p:spTree>
    <p:extLst>
      <p:ext uri="{BB962C8B-B14F-4D97-AF65-F5344CB8AC3E}">
        <p14:creationId xmlns:p14="http://schemas.microsoft.com/office/powerpoint/2010/main" val="2294949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B51FB-5149-016E-FBD2-F08E9D711A10}"/>
              </a:ext>
            </a:extLst>
          </p:cNvPr>
          <p:cNvSpPr>
            <a:spLocks noGrp="1"/>
          </p:cNvSpPr>
          <p:nvPr>
            <p:ph type="title"/>
          </p:nvPr>
        </p:nvSpPr>
        <p:spPr/>
        <p:txBody>
          <a:bodyPr/>
          <a:lstStyle/>
          <a:p>
            <a:endParaRPr lang="en-US"/>
          </a:p>
        </p:txBody>
      </p:sp>
      <p:sp>
        <p:nvSpPr>
          <p:cNvPr id="9" name="TextBox 8">
            <a:extLst>
              <a:ext uri="{FF2B5EF4-FFF2-40B4-BE49-F238E27FC236}">
                <a16:creationId xmlns:a16="http://schemas.microsoft.com/office/drawing/2014/main" id="{60A09B52-6C1D-9243-F1EF-F2714654C0EB}"/>
              </a:ext>
            </a:extLst>
          </p:cNvPr>
          <p:cNvSpPr txBox="1"/>
          <p:nvPr/>
        </p:nvSpPr>
        <p:spPr>
          <a:xfrm>
            <a:off x="0" y="0"/>
            <a:ext cx="12191999" cy="1569660"/>
          </a:xfrm>
          <a:prstGeom prst="rect">
            <a:avLst/>
          </a:prstGeom>
          <a:noFill/>
        </p:spPr>
        <p:txBody>
          <a:bodyPr wrap="square" rtlCol="0">
            <a:spAutoFit/>
          </a:bodyPr>
          <a:lstStyle/>
          <a:p>
            <a:pPr algn="ctr"/>
            <a:r>
              <a:rPr lang="en-US" sz="3200" b="1" dirty="0">
                <a:solidFill>
                  <a:schemeClr val="bg1"/>
                </a:solidFill>
              </a:rPr>
              <a:t>These are the most played games with controller gameplay, which makes up 42% of my total gameplay time. I also participated in 1 </a:t>
            </a:r>
            <a:r>
              <a:rPr lang="en-US" sz="3200" b="1" dirty="0" err="1">
                <a:solidFill>
                  <a:schemeClr val="bg1"/>
                </a:solidFill>
              </a:rPr>
              <a:t>playstest</a:t>
            </a:r>
            <a:r>
              <a:rPr lang="en-US" sz="3200" b="1" dirty="0">
                <a:solidFill>
                  <a:schemeClr val="bg1"/>
                </a:solidFill>
              </a:rPr>
              <a:t> this year.</a:t>
            </a:r>
          </a:p>
        </p:txBody>
      </p:sp>
      <p:pic>
        <p:nvPicPr>
          <p:cNvPr id="4" name="Resim 3">
            <a:extLst>
              <a:ext uri="{FF2B5EF4-FFF2-40B4-BE49-F238E27FC236}">
                <a16:creationId xmlns:a16="http://schemas.microsoft.com/office/drawing/2014/main" id="{76511781-6C73-BAF8-5092-C2E9B51E0079}"/>
              </a:ext>
            </a:extLst>
          </p:cNvPr>
          <p:cNvPicPr>
            <a:picLocks noChangeAspect="1"/>
          </p:cNvPicPr>
          <p:nvPr/>
        </p:nvPicPr>
        <p:blipFill>
          <a:blip r:embed="rId2"/>
          <a:stretch>
            <a:fillRect/>
          </a:stretch>
        </p:blipFill>
        <p:spPr>
          <a:xfrm>
            <a:off x="0" y="1569660"/>
            <a:ext cx="8963794" cy="5379780"/>
          </a:xfrm>
          <a:prstGeom prst="rect">
            <a:avLst/>
          </a:prstGeom>
        </p:spPr>
      </p:pic>
      <p:pic>
        <p:nvPicPr>
          <p:cNvPr id="6" name="Resim 5">
            <a:extLst>
              <a:ext uri="{FF2B5EF4-FFF2-40B4-BE49-F238E27FC236}">
                <a16:creationId xmlns:a16="http://schemas.microsoft.com/office/drawing/2014/main" id="{69969D64-38F1-8C01-2A65-0C6683A0C206}"/>
              </a:ext>
            </a:extLst>
          </p:cNvPr>
          <p:cNvPicPr>
            <a:picLocks noChangeAspect="1"/>
          </p:cNvPicPr>
          <p:nvPr/>
        </p:nvPicPr>
        <p:blipFill>
          <a:blip r:embed="rId3"/>
          <a:stretch>
            <a:fillRect/>
          </a:stretch>
        </p:blipFill>
        <p:spPr>
          <a:xfrm>
            <a:off x="8963795" y="1569660"/>
            <a:ext cx="3228205" cy="5288340"/>
          </a:xfrm>
          <a:prstGeom prst="rect">
            <a:avLst/>
          </a:prstGeom>
        </p:spPr>
      </p:pic>
    </p:spTree>
    <p:extLst>
      <p:ext uri="{BB962C8B-B14F-4D97-AF65-F5344CB8AC3E}">
        <p14:creationId xmlns:p14="http://schemas.microsoft.com/office/powerpoint/2010/main" val="3889097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988985-DFAB-3339-0293-B2A0890835F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4C5206-195E-C2AC-0164-2B2535FF242B}"/>
              </a:ext>
            </a:extLst>
          </p:cNvPr>
          <p:cNvSpPr>
            <a:spLocks noGrp="1"/>
          </p:cNvSpPr>
          <p:nvPr>
            <p:ph type="title"/>
          </p:nvPr>
        </p:nvSpPr>
        <p:spPr/>
        <p:txBody>
          <a:bodyPr/>
          <a:lstStyle/>
          <a:p>
            <a:endParaRPr lang="en-US"/>
          </a:p>
        </p:txBody>
      </p:sp>
      <p:sp>
        <p:nvSpPr>
          <p:cNvPr id="9" name="TextBox 8">
            <a:extLst>
              <a:ext uri="{FF2B5EF4-FFF2-40B4-BE49-F238E27FC236}">
                <a16:creationId xmlns:a16="http://schemas.microsoft.com/office/drawing/2014/main" id="{F031D22E-3BD3-958C-9B9F-44453DD388C3}"/>
              </a:ext>
            </a:extLst>
          </p:cNvPr>
          <p:cNvSpPr txBox="1"/>
          <p:nvPr/>
        </p:nvSpPr>
        <p:spPr>
          <a:xfrm>
            <a:off x="164592" y="78771"/>
            <a:ext cx="12191999" cy="1569660"/>
          </a:xfrm>
          <a:prstGeom prst="rect">
            <a:avLst/>
          </a:prstGeom>
          <a:noFill/>
        </p:spPr>
        <p:txBody>
          <a:bodyPr wrap="square" rtlCol="0">
            <a:spAutoFit/>
          </a:bodyPr>
          <a:lstStyle/>
          <a:p>
            <a:pPr algn="ctr"/>
            <a:r>
              <a:rPr lang="en-US" sz="3200" b="1" dirty="0">
                <a:solidFill>
                  <a:schemeClr val="bg1"/>
                </a:solidFill>
              </a:rPr>
              <a:t>I logged into Steam for 25 days straight from Saturday, January 13th to Wednesday, February 7th. During this time, I played 6 different games.</a:t>
            </a:r>
          </a:p>
        </p:txBody>
      </p:sp>
      <p:pic>
        <p:nvPicPr>
          <p:cNvPr id="5" name="Resim 4">
            <a:extLst>
              <a:ext uri="{FF2B5EF4-FFF2-40B4-BE49-F238E27FC236}">
                <a16:creationId xmlns:a16="http://schemas.microsoft.com/office/drawing/2014/main" id="{18A229BC-F4A2-8C94-97D4-D113BFFF0986}"/>
              </a:ext>
            </a:extLst>
          </p:cNvPr>
          <p:cNvPicPr>
            <a:picLocks noChangeAspect="1"/>
          </p:cNvPicPr>
          <p:nvPr/>
        </p:nvPicPr>
        <p:blipFill>
          <a:blip r:embed="rId2"/>
          <a:stretch>
            <a:fillRect/>
          </a:stretch>
        </p:blipFill>
        <p:spPr>
          <a:xfrm>
            <a:off x="0" y="1648431"/>
            <a:ext cx="12192000" cy="5209569"/>
          </a:xfrm>
          <a:prstGeom prst="rect">
            <a:avLst/>
          </a:prstGeom>
        </p:spPr>
      </p:pic>
    </p:spTree>
    <p:extLst>
      <p:ext uri="{BB962C8B-B14F-4D97-AF65-F5344CB8AC3E}">
        <p14:creationId xmlns:p14="http://schemas.microsoft.com/office/powerpoint/2010/main" val="441814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DB30284-2997-14BF-3474-B1B873CE670E}"/>
              </a:ext>
            </a:extLst>
          </p:cNvPr>
          <p:cNvSpPr>
            <a:spLocks noGrp="1"/>
          </p:cNvSpPr>
          <p:nvPr>
            <p:ph type="title"/>
          </p:nvPr>
        </p:nvSpPr>
        <p:spPr>
          <a:xfrm>
            <a:off x="665924" y="-66380"/>
            <a:ext cx="10892092" cy="1507067"/>
          </a:xfrm>
        </p:spPr>
        <p:txBody>
          <a:bodyPr/>
          <a:lstStyle/>
          <a:p>
            <a:r>
              <a:rPr lang="en-US" b="1" dirty="0"/>
              <a:t>Percentages of games I've played this year </a:t>
            </a:r>
            <a:r>
              <a:rPr lang="tr-TR" b="1" dirty="0"/>
              <a:t>        </a:t>
            </a:r>
            <a:r>
              <a:rPr lang="en-US" b="1" dirty="0"/>
              <a:t>compared to the rest</a:t>
            </a:r>
            <a:endParaRPr lang="tr-TR" b="1" dirty="0"/>
          </a:p>
        </p:txBody>
      </p:sp>
      <p:pic>
        <p:nvPicPr>
          <p:cNvPr id="5" name="İçerik Yer Tutucusu 4">
            <a:extLst>
              <a:ext uri="{FF2B5EF4-FFF2-40B4-BE49-F238E27FC236}">
                <a16:creationId xmlns:a16="http://schemas.microsoft.com/office/drawing/2014/main" id="{CEC6A8B6-914A-A780-7877-5A5979BD962A}"/>
              </a:ext>
            </a:extLst>
          </p:cNvPr>
          <p:cNvPicPr>
            <a:picLocks noGrp="1" noChangeAspect="1"/>
          </p:cNvPicPr>
          <p:nvPr>
            <p:ph idx="1"/>
          </p:nvPr>
        </p:nvPicPr>
        <p:blipFill>
          <a:blip r:embed="rId2"/>
          <a:stretch>
            <a:fillRect/>
          </a:stretch>
        </p:blipFill>
        <p:spPr>
          <a:xfrm>
            <a:off x="684213" y="869277"/>
            <a:ext cx="8534400" cy="3247784"/>
          </a:xfrm>
        </p:spPr>
      </p:pic>
      <p:pic>
        <p:nvPicPr>
          <p:cNvPr id="7" name="Resim 6">
            <a:extLst>
              <a:ext uri="{FF2B5EF4-FFF2-40B4-BE49-F238E27FC236}">
                <a16:creationId xmlns:a16="http://schemas.microsoft.com/office/drawing/2014/main" id="{3DCBD89E-C19A-2206-2AE0-62E3D4189873}"/>
              </a:ext>
            </a:extLst>
          </p:cNvPr>
          <p:cNvPicPr>
            <a:picLocks noChangeAspect="1"/>
          </p:cNvPicPr>
          <p:nvPr/>
        </p:nvPicPr>
        <p:blipFill>
          <a:blip r:embed="rId3"/>
          <a:stretch>
            <a:fillRect/>
          </a:stretch>
        </p:blipFill>
        <p:spPr>
          <a:xfrm>
            <a:off x="1040829" y="4462229"/>
            <a:ext cx="8534400" cy="2395771"/>
          </a:xfrm>
          <a:prstGeom prst="rect">
            <a:avLst/>
          </a:prstGeom>
        </p:spPr>
      </p:pic>
    </p:spTree>
    <p:extLst>
      <p:ext uri="{BB962C8B-B14F-4D97-AF65-F5344CB8AC3E}">
        <p14:creationId xmlns:p14="http://schemas.microsoft.com/office/powerpoint/2010/main" val="36886630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355FC-B8E5-435B-67A4-24047CFA97C7}"/>
              </a:ext>
            </a:extLst>
          </p:cNvPr>
          <p:cNvSpPr>
            <a:spLocks noGrp="1"/>
          </p:cNvSpPr>
          <p:nvPr>
            <p:ph type="title"/>
          </p:nvPr>
        </p:nvSpPr>
        <p:spPr/>
        <p:txBody>
          <a:bodyPr/>
          <a:lstStyle/>
          <a:p>
            <a:endParaRPr lang="en-US"/>
          </a:p>
        </p:txBody>
      </p:sp>
      <p:sp>
        <p:nvSpPr>
          <p:cNvPr id="3" name="TextBox 2">
            <a:extLst>
              <a:ext uri="{FF2B5EF4-FFF2-40B4-BE49-F238E27FC236}">
                <a16:creationId xmlns:a16="http://schemas.microsoft.com/office/drawing/2014/main" id="{CBBDCA0C-E618-7D91-9B40-31BF75E0D464}"/>
              </a:ext>
            </a:extLst>
          </p:cNvPr>
          <p:cNvSpPr txBox="1"/>
          <p:nvPr/>
        </p:nvSpPr>
        <p:spPr>
          <a:xfrm>
            <a:off x="1005839" y="558430"/>
            <a:ext cx="9863847" cy="4524315"/>
          </a:xfrm>
          <a:prstGeom prst="rect">
            <a:avLst/>
          </a:prstGeom>
          <a:noFill/>
        </p:spPr>
        <p:txBody>
          <a:bodyPr wrap="square" rtlCol="0">
            <a:spAutoFit/>
          </a:bodyPr>
          <a:lstStyle/>
          <a:p>
            <a:pPr algn="ctr"/>
            <a:r>
              <a:rPr lang="en-US" sz="3200" b="1" dirty="0">
                <a:solidFill>
                  <a:schemeClr val="bg1"/>
                </a:solidFill>
              </a:rPr>
              <a:t>In conclusion I have </a:t>
            </a:r>
            <a:r>
              <a:rPr lang="tr-TR" sz="3200" b="1" dirty="0" err="1">
                <a:solidFill>
                  <a:schemeClr val="bg1"/>
                </a:solidFill>
              </a:rPr>
              <a:t>accepted</a:t>
            </a:r>
            <a:r>
              <a:rPr lang="tr-TR" sz="3200" b="1" dirty="0">
                <a:solidFill>
                  <a:schemeClr val="bg1"/>
                </a:solidFill>
              </a:rPr>
              <a:t> </a:t>
            </a:r>
            <a:r>
              <a:rPr lang="en-US" sz="3200" b="1" dirty="0">
                <a:solidFill>
                  <a:schemeClr val="bg1"/>
                </a:solidFill>
              </a:rPr>
              <a:t>my Null </a:t>
            </a:r>
            <a:r>
              <a:rPr lang="en-US" sz="3200" b="1" dirty="0" err="1">
                <a:solidFill>
                  <a:schemeClr val="bg1"/>
                </a:solidFill>
              </a:rPr>
              <a:t>Hypotesis</a:t>
            </a:r>
            <a:r>
              <a:rPr lang="en-US" sz="3200" b="1" dirty="0">
                <a:solidFill>
                  <a:schemeClr val="bg1"/>
                </a:solidFill>
              </a:rPr>
              <a:t> that:</a:t>
            </a:r>
          </a:p>
          <a:p>
            <a:pPr algn="ctr"/>
            <a:endParaRPr lang="en-US" sz="3200" b="1" dirty="0">
              <a:solidFill>
                <a:schemeClr val="bg1"/>
              </a:solidFill>
            </a:endParaRPr>
          </a:p>
          <a:p>
            <a:pPr algn="ctr"/>
            <a:r>
              <a:rPr lang="en-US" sz="3200" b="1" dirty="0">
                <a:solidFill>
                  <a:schemeClr val="bg1"/>
                </a:solidFill>
              </a:rPr>
              <a:t>«When the data is examined, it is seen that even the achievements earned have decreased compared to last year and that the majority of the games played are in the Fantasy RPG genre such as "Elden Ring" and "Dark Souls".</a:t>
            </a:r>
          </a:p>
          <a:p>
            <a:pPr algn="ctr"/>
            <a:endParaRPr lang="en-US" sz="3200" b="1" dirty="0">
              <a:solidFill>
                <a:schemeClr val="bg1"/>
              </a:solidFill>
            </a:endParaRPr>
          </a:p>
        </p:txBody>
      </p:sp>
    </p:spTree>
    <p:extLst>
      <p:ext uri="{BB962C8B-B14F-4D97-AF65-F5344CB8AC3E}">
        <p14:creationId xmlns:p14="http://schemas.microsoft.com/office/powerpoint/2010/main" val="872927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DD6CD-7B6D-5340-0CF6-A556C9C016C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EA4EEC2-560C-0C65-B29E-D4FC6AFCF8CB}"/>
              </a:ext>
            </a:extLst>
          </p:cNvPr>
          <p:cNvSpPr>
            <a:spLocks noGrp="1"/>
          </p:cNvSpPr>
          <p:nvPr>
            <p:ph idx="1"/>
          </p:nvPr>
        </p:nvSpPr>
        <p:spPr/>
        <p:txBody>
          <a:bodyPr/>
          <a:lstStyle/>
          <a:p>
            <a:endParaRPr lang="en-US" dirty="0"/>
          </a:p>
        </p:txBody>
      </p:sp>
      <p:sp>
        <p:nvSpPr>
          <p:cNvPr id="5" name="TextBox 4">
            <a:extLst>
              <a:ext uri="{FF2B5EF4-FFF2-40B4-BE49-F238E27FC236}">
                <a16:creationId xmlns:a16="http://schemas.microsoft.com/office/drawing/2014/main" id="{D10403EC-934C-4078-E9D3-DEE3524FA96B}"/>
              </a:ext>
            </a:extLst>
          </p:cNvPr>
          <p:cNvSpPr txBox="1"/>
          <p:nvPr/>
        </p:nvSpPr>
        <p:spPr>
          <a:xfrm>
            <a:off x="1113378" y="2233229"/>
            <a:ext cx="9863847" cy="1200329"/>
          </a:xfrm>
          <a:prstGeom prst="rect">
            <a:avLst/>
          </a:prstGeom>
          <a:noFill/>
        </p:spPr>
        <p:txBody>
          <a:bodyPr wrap="square" rtlCol="0">
            <a:spAutoFit/>
          </a:bodyPr>
          <a:lstStyle/>
          <a:p>
            <a:pPr algn="ctr"/>
            <a:r>
              <a:rPr lang="en-US" sz="7200" b="1" dirty="0">
                <a:solidFill>
                  <a:schemeClr val="bg1"/>
                </a:solidFill>
              </a:rPr>
              <a:t>Thank you for your time.</a:t>
            </a:r>
          </a:p>
        </p:txBody>
      </p:sp>
    </p:spTree>
    <p:extLst>
      <p:ext uri="{BB962C8B-B14F-4D97-AF65-F5344CB8AC3E}">
        <p14:creationId xmlns:p14="http://schemas.microsoft.com/office/powerpoint/2010/main" val="4087563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lack square with white text&#10;&#10;Description automatically generated with medium confidence">
            <a:extLst>
              <a:ext uri="{FF2B5EF4-FFF2-40B4-BE49-F238E27FC236}">
                <a16:creationId xmlns:a16="http://schemas.microsoft.com/office/drawing/2014/main" id="{18925924-3C45-F9E1-9562-318ED27E16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6002" y="-842658"/>
            <a:ext cx="14496240" cy="9143999"/>
          </a:xfrm>
          <a:prstGeom prst="rect">
            <a:avLst/>
          </a:prstGeom>
        </p:spPr>
      </p:pic>
      <p:sp>
        <p:nvSpPr>
          <p:cNvPr id="2" name="Title 1">
            <a:extLst>
              <a:ext uri="{FF2B5EF4-FFF2-40B4-BE49-F238E27FC236}">
                <a16:creationId xmlns:a16="http://schemas.microsoft.com/office/drawing/2014/main" id="{3762ADA5-1A37-F040-5FF3-9B624F78E958}"/>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939F1FCF-6E4B-77FE-23EF-F05B6DCF49E1}"/>
              </a:ext>
            </a:extLst>
          </p:cNvPr>
          <p:cNvSpPr>
            <a:spLocks noGrp="1"/>
          </p:cNvSpPr>
          <p:nvPr>
            <p:ph type="subTitle" idx="1"/>
          </p:nvPr>
        </p:nvSpPr>
        <p:spPr/>
        <p:txBody>
          <a:bodyPr/>
          <a:lstStyle/>
          <a:p>
            <a:endParaRPr lang="en-US" dirty="0"/>
          </a:p>
        </p:txBody>
      </p:sp>
      <p:sp>
        <p:nvSpPr>
          <p:cNvPr id="31" name="TextBox 30">
            <a:extLst>
              <a:ext uri="{FF2B5EF4-FFF2-40B4-BE49-F238E27FC236}">
                <a16:creationId xmlns:a16="http://schemas.microsoft.com/office/drawing/2014/main" id="{6444379B-CD9E-52FF-0930-44763CA04A89}"/>
              </a:ext>
            </a:extLst>
          </p:cNvPr>
          <p:cNvSpPr txBox="1"/>
          <p:nvPr/>
        </p:nvSpPr>
        <p:spPr>
          <a:xfrm>
            <a:off x="1524000" y="415206"/>
            <a:ext cx="9143999" cy="1446550"/>
          </a:xfrm>
          <a:prstGeom prst="rect">
            <a:avLst/>
          </a:prstGeom>
          <a:noFill/>
        </p:spPr>
        <p:txBody>
          <a:bodyPr wrap="square" rtlCol="0">
            <a:spAutoFit/>
          </a:bodyPr>
          <a:lstStyle/>
          <a:p>
            <a:pPr algn="ctr"/>
            <a:r>
              <a:rPr lang="tr-TR" sz="8800" b="1" dirty="0">
                <a:solidFill>
                  <a:schemeClr val="bg1"/>
                </a:solidFill>
              </a:rPr>
              <a:t>My Data Set </a:t>
            </a:r>
            <a:endParaRPr lang="en-US" sz="8800" b="1" dirty="0">
              <a:solidFill>
                <a:schemeClr val="bg1"/>
              </a:solidFill>
            </a:endParaRPr>
          </a:p>
        </p:txBody>
      </p:sp>
      <p:pic>
        <p:nvPicPr>
          <p:cNvPr id="10" name="Resim 9" descr="grafik, daire, kırpıntı çizim, çizgi film içeren bir resim&#10;&#10;Açıklama otomatik olarak oluşturuldu">
            <a:extLst>
              <a:ext uri="{FF2B5EF4-FFF2-40B4-BE49-F238E27FC236}">
                <a16:creationId xmlns:a16="http://schemas.microsoft.com/office/drawing/2014/main" id="{C22540FB-BD46-342B-F157-53115F6C46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9184" y="1928322"/>
            <a:ext cx="3602038" cy="3602038"/>
          </a:xfrm>
          <a:prstGeom prst="rect">
            <a:avLst/>
          </a:prstGeom>
        </p:spPr>
      </p:pic>
    </p:spTree>
    <p:extLst>
      <p:ext uri="{BB962C8B-B14F-4D97-AF65-F5344CB8AC3E}">
        <p14:creationId xmlns:p14="http://schemas.microsoft.com/office/powerpoint/2010/main" val="410393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lack square with white text&#10;&#10;Description automatically generated with medium confidence">
            <a:extLst>
              <a:ext uri="{FF2B5EF4-FFF2-40B4-BE49-F238E27FC236}">
                <a16:creationId xmlns:a16="http://schemas.microsoft.com/office/drawing/2014/main" id="{E8F40C76-F173-DA44-ED2E-4CE5737233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209" y="-196174"/>
            <a:ext cx="12772417" cy="7826307"/>
          </a:xfrm>
          <a:prstGeom prst="rect">
            <a:avLst/>
          </a:prstGeom>
        </p:spPr>
      </p:pic>
      <p:sp>
        <p:nvSpPr>
          <p:cNvPr id="2" name="Title 1">
            <a:extLst>
              <a:ext uri="{FF2B5EF4-FFF2-40B4-BE49-F238E27FC236}">
                <a16:creationId xmlns:a16="http://schemas.microsoft.com/office/drawing/2014/main" id="{3762ADA5-1A37-F040-5FF3-9B624F78E958}"/>
              </a:ext>
            </a:extLst>
          </p:cNvPr>
          <p:cNvSpPr>
            <a:spLocks noGrp="1"/>
          </p:cNvSpPr>
          <p:nvPr>
            <p:ph type="ctrTitle"/>
          </p:nvPr>
        </p:nvSpPr>
        <p:spPr>
          <a:xfrm>
            <a:off x="684212" y="685799"/>
            <a:ext cx="10526332" cy="2971801"/>
          </a:xfrm>
        </p:spPr>
        <p:txBody>
          <a:bodyPr/>
          <a:lstStyle/>
          <a:p>
            <a:endParaRPr lang="en-US" dirty="0"/>
          </a:p>
        </p:txBody>
      </p:sp>
      <p:sp>
        <p:nvSpPr>
          <p:cNvPr id="3" name="Subtitle 2">
            <a:extLst>
              <a:ext uri="{FF2B5EF4-FFF2-40B4-BE49-F238E27FC236}">
                <a16:creationId xmlns:a16="http://schemas.microsoft.com/office/drawing/2014/main" id="{939F1FCF-6E4B-77FE-23EF-F05B6DCF49E1}"/>
              </a:ext>
            </a:extLst>
          </p:cNvPr>
          <p:cNvSpPr>
            <a:spLocks noGrp="1"/>
          </p:cNvSpPr>
          <p:nvPr>
            <p:ph type="subTitle" idx="1"/>
          </p:nvPr>
        </p:nvSpPr>
        <p:spPr/>
        <p:txBody>
          <a:bodyPr/>
          <a:lstStyle/>
          <a:p>
            <a:endParaRPr lang="en-US" dirty="0"/>
          </a:p>
        </p:txBody>
      </p:sp>
      <p:sp>
        <p:nvSpPr>
          <p:cNvPr id="31" name="TextBox 30">
            <a:extLst>
              <a:ext uri="{FF2B5EF4-FFF2-40B4-BE49-F238E27FC236}">
                <a16:creationId xmlns:a16="http://schemas.microsoft.com/office/drawing/2014/main" id="{6444379B-CD9E-52FF-0930-44763CA04A89}"/>
              </a:ext>
            </a:extLst>
          </p:cNvPr>
          <p:cNvSpPr txBox="1"/>
          <p:nvPr/>
        </p:nvSpPr>
        <p:spPr>
          <a:xfrm>
            <a:off x="1524000" y="876925"/>
            <a:ext cx="9143999" cy="1446550"/>
          </a:xfrm>
          <a:prstGeom prst="rect">
            <a:avLst/>
          </a:prstGeom>
          <a:noFill/>
        </p:spPr>
        <p:txBody>
          <a:bodyPr wrap="square" rtlCol="0">
            <a:spAutoFit/>
          </a:bodyPr>
          <a:lstStyle/>
          <a:p>
            <a:pPr algn="ctr"/>
            <a:r>
              <a:rPr lang="en-US" sz="8800" b="1" dirty="0">
                <a:solidFill>
                  <a:schemeClr val="bg1"/>
                </a:solidFill>
              </a:rPr>
              <a:t>My Hypothesis</a:t>
            </a:r>
          </a:p>
        </p:txBody>
      </p:sp>
      <p:sp>
        <p:nvSpPr>
          <p:cNvPr id="8" name="TextBox 7">
            <a:extLst>
              <a:ext uri="{FF2B5EF4-FFF2-40B4-BE49-F238E27FC236}">
                <a16:creationId xmlns:a16="http://schemas.microsoft.com/office/drawing/2014/main" id="{FA6D1426-4E07-C317-6BBE-8696498187DE}"/>
              </a:ext>
            </a:extLst>
          </p:cNvPr>
          <p:cNvSpPr txBox="1"/>
          <p:nvPr/>
        </p:nvSpPr>
        <p:spPr>
          <a:xfrm>
            <a:off x="1524000" y="3509963"/>
            <a:ext cx="9143999" cy="3477875"/>
          </a:xfrm>
          <a:prstGeom prst="rect">
            <a:avLst/>
          </a:prstGeom>
          <a:noFill/>
        </p:spPr>
        <p:txBody>
          <a:bodyPr wrap="square" rtlCol="0">
            <a:spAutoFit/>
          </a:bodyPr>
          <a:lstStyle/>
          <a:p>
            <a:pPr algn="ctr"/>
            <a:r>
              <a:rPr lang="en-US" sz="4400" b="1" dirty="0">
                <a:solidFill>
                  <a:schemeClr val="bg1"/>
                </a:solidFill>
              </a:rPr>
              <a:t> My gaming frequency must have decreased due to the intensity of my education life</a:t>
            </a:r>
            <a:r>
              <a:rPr lang="tr-TR" sz="4400" b="1" dirty="0">
                <a:solidFill>
                  <a:schemeClr val="bg1"/>
                </a:solidFill>
              </a:rPr>
              <a:t>, </a:t>
            </a:r>
            <a:r>
              <a:rPr lang="en-US" sz="4400" b="1" dirty="0">
                <a:solidFill>
                  <a:schemeClr val="bg1"/>
                </a:solidFill>
              </a:rPr>
              <a:t>Souls like and action RPGs have to be my favorite genre.</a:t>
            </a:r>
          </a:p>
        </p:txBody>
      </p:sp>
    </p:spTree>
    <p:extLst>
      <p:ext uri="{BB962C8B-B14F-4D97-AF65-F5344CB8AC3E}">
        <p14:creationId xmlns:p14="http://schemas.microsoft.com/office/powerpoint/2010/main" val="1190010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07779-F1A8-7A5C-63D2-A66CD4F035B5}"/>
              </a:ext>
            </a:extLst>
          </p:cNvPr>
          <p:cNvSpPr>
            <a:spLocks noGrp="1"/>
          </p:cNvSpPr>
          <p:nvPr>
            <p:ph type="title"/>
          </p:nvPr>
        </p:nvSpPr>
        <p:spPr/>
        <p:txBody>
          <a:bodyPr/>
          <a:lstStyle/>
          <a:p>
            <a:endParaRPr lang="en-US"/>
          </a:p>
        </p:txBody>
      </p:sp>
      <p:sp>
        <p:nvSpPr>
          <p:cNvPr id="7" name="İçerik Yer Tutucusu 6">
            <a:extLst>
              <a:ext uri="{FF2B5EF4-FFF2-40B4-BE49-F238E27FC236}">
                <a16:creationId xmlns:a16="http://schemas.microsoft.com/office/drawing/2014/main" id="{1FAB9BC9-9FBA-8DA2-BA5A-01524CC6EEAE}"/>
              </a:ext>
            </a:extLst>
          </p:cNvPr>
          <p:cNvSpPr>
            <a:spLocks noGrp="1"/>
          </p:cNvSpPr>
          <p:nvPr>
            <p:ph idx="1"/>
          </p:nvPr>
        </p:nvSpPr>
        <p:spPr/>
        <p:txBody>
          <a:bodyPr/>
          <a:lstStyle/>
          <a:p>
            <a:endParaRPr lang="tr-TR"/>
          </a:p>
        </p:txBody>
      </p:sp>
      <p:pic>
        <p:nvPicPr>
          <p:cNvPr id="3" name="Resim 2" descr="grafik, daire, kırpıntı çizim, çizgi film içeren bir resim&#10;&#10;Açıklama otomatik olarak oluşturuldu">
            <a:extLst>
              <a:ext uri="{FF2B5EF4-FFF2-40B4-BE49-F238E27FC236}">
                <a16:creationId xmlns:a16="http://schemas.microsoft.com/office/drawing/2014/main" id="{EACBAF07-FE7C-7A1F-418E-A1D0A30CAD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9184" y="1928322"/>
            <a:ext cx="3602038" cy="3602038"/>
          </a:xfrm>
          <a:prstGeom prst="rect">
            <a:avLst/>
          </a:prstGeom>
        </p:spPr>
      </p:pic>
    </p:spTree>
    <p:extLst>
      <p:ext uri="{BB962C8B-B14F-4D97-AF65-F5344CB8AC3E}">
        <p14:creationId xmlns:p14="http://schemas.microsoft.com/office/powerpoint/2010/main" val="30700858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9073F-CE6F-C805-260A-285AC3104FA1}"/>
              </a:ext>
            </a:extLst>
          </p:cNvPr>
          <p:cNvSpPr>
            <a:spLocks noGrp="1"/>
          </p:cNvSpPr>
          <p:nvPr>
            <p:ph type="title"/>
          </p:nvPr>
        </p:nvSpPr>
        <p:spPr/>
        <p:txBody>
          <a:bodyPr/>
          <a:lstStyle/>
          <a:p>
            <a:endParaRPr lang="en-US"/>
          </a:p>
        </p:txBody>
      </p:sp>
      <p:pic>
        <p:nvPicPr>
          <p:cNvPr id="6" name="İçerik Yer Tutucusu 5">
            <a:extLst>
              <a:ext uri="{FF2B5EF4-FFF2-40B4-BE49-F238E27FC236}">
                <a16:creationId xmlns:a16="http://schemas.microsoft.com/office/drawing/2014/main" id="{DC09C0A6-E254-2D85-8902-0046271A493E}"/>
              </a:ext>
            </a:extLst>
          </p:cNvPr>
          <p:cNvPicPr>
            <a:picLocks noGrp="1" noChangeAspect="1"/>
          </p:cNvPicPr>
          <p:nvPr>
            <p:ph idx="1"/>
          </p:nvPr>
        </p:nvPicPr>
        <p:blipFill>
          <a:blip r:embed="rId2"/>
          <a:stretch>
            <a:fillRect/>
          </a:stretch>
        </p:blipFill>
        <p:spPr>
          <a:xfrm>
            <a:off x="684213" y="1429937"/>
            <a:ext cx="8534400" cy="2126464"/>
          </a:xfrm>
        </p:spPr>
      </p:pic>
      <p:sp>
        <p:nvSpPr>
          <p:cNvPr id="10" name="TextBox 9">
            <a:extLst>
              <a:ext uri="{FF2B5EF4-FFF2-40B4-BE49-F238E27FC236}">
                <a16:creationId xmlns:a16="http://schemas.microsoft.com/office/drawing/2014/main" id="{8D4B7CF1-DFA4-D20C-478B-79AF9C5615CD}"/>
              </a:ext>
            </a:extLst>
          </p:cNvPr>
          <p:cNvSpPr txBox="1"/>
          <p:nvPr/>
        </p:nvSpPr>
        <p:spPr>
          <a:xfrm>
            <a:off x="838200" y="209268"/>
            <a:ext cx="10620983" cy="1077218"/>
          </a:xfrm>
          <a:prstGeom prst="rect">
            <a:avLst/>
          </a:prstGeom>
          <a:noFill/>
        </p:spPr>
        <p:txBody>
          <a:bodyPr wrap="square" rtlCol="0">
            <a:spAutoFit/>
          </a:bodyPr>
          <a:lstStyle/>
          <a:p>
            <a:pPr algn="ctr"/>
            <a:r>
              <a:rPr lang="en-US" sz="3200" b="1" dirty="0">
                <a:solidFill>
                  <a:schemeClr val="bg1"/>
                </a:solidFill>
              </a:rPr>
              <a:t> I </a:t>
            </a:r>
            <a:r>
              <a:rPr lang="tr-TR" sz="3200" b="1" dirty="0" err="1">
                <a:solidFill>
                  <a:schemeClr val="bg1"/>
                </a:solidFill>
              </a:rPr>
              <a:t>explored</a:t>
            </a:r>
            <a:r>
              <a:rPr lang="tr-TR" sz="3200" b="1" dirty="0">
                <a:solidFill>
                  <a:schemeClr val="bg1"/>
                </a:solidFill>
              </a:rPr>
              <a:t> </a:t>
            </a:r>
            <a:r>
              <a:rPr lang="en-US" sz="3200" b="1" dirty="0">
                <a:solidFill>
                  <a:schemeClr val="bg1"/>
                </a:solidFill>
              </a:rPr>
              <a:t>my S</a:t>
            </a:r>
            <a:r>
              <a:rPr lang="tr-TR" sz="3200" b="1" dirty="0" err="1">
                <a:solidFill>
                  <a:schemeClr val="bg1"/>
                </a:solidFill>
              </a:rPr>
              <a:t>team</a:t>
            </a:r>
            <a:r>
              <a:rPr lang="en-US" sz="3200" b="1" dirty="0">
                <a:solidFill>
                  <a:schemeClr val="bg1"/>
                </a:solidFill>
              </a:rPr>
              <a:t> data, I can convey the data I obtained from my Steam retrospective as follows.</a:t>
            </a:r>
          </a:p>
        </p:txBody>
      </p:sp>
      <p:sp>
        <p:nvSpPr>
          <p:cNvPr id="11" name="TextBox 10">
            <a:extLst>
              <a:ext uri="{FF2B5EF4-FFF2-40B4-BE49-F238E27FC236}">
                <a16:creationId xmlns:a16="http://schemas.microsoft.com/office/drawing/2014/main" id="{C12653E5-2A88-5752-102A-6ED6A5F966F6}"/>
              </a:ext>
            </a:extLst>
          </p:cNvPr>
          <p:cNvSpPr txBox="1"/>
          <p:nvPr/>
        </p:nvSpPr>
        <p:spPr>
          <a:xfrm>
            <a:off x="1304540" y="4094187"/>
            <a:ext cx="9143999" cy="2554545"/>
          </a:xfrm>
          <a:prstGeom prst="rect">
            <a:avLst/>
          </a:prstGeom>
          <a:noFill/>
        </p:spPr>
        <p:txBody>
          <a:bodyPr wrap="square" rtlCol="0">
            <a:spAutoFit/>
          </a:bodyPr>
          <a:lstStyle/>
          <a:p>
            <a:pPr algn="ctr"/>
            <a:r>
              <a:rPr lang="en-US" sz="3200" b="1" dirty="0">
                <a:solidFill>
                  <a:schemeClr val="bg1"/>
                </a:solidFill>
              </a:rPr>
              <a:t> Compared to last year, I played 5 less games and earned 61 less achievements. In addition to this data, 58% of my gaming sessions were with keyboard and mouse, while the rest were with a game controller.</a:t>
            </a:r>
          </a:p>
        </p:txBody>
      </p:sp>
    </p:spTree>
    <p:extLst>
      <p:ext uri="{BB962C8B-B14F-4D97-AF65-F5344CB8AC3E}">
        <p14:creationId xmlns:p14="http://schemas.microsoft.com/office/powerpoint/2010/main" val="2523351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9073F-CE6F-C805-260A-285AC3104FA1}"/>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3BA9643A-3648-C635-2F95-3A2FE40A960E}"/>
              </a:ext>
            </a:extLst>
          </p:cNvPr>
          <p:cNvSpPr>
            <a:spLocks noGrp="1"/>
          </p:cNvSpPr>
          <p:nvPr>
            <p:ph idx="1"/>
          </p:nvPr>
        </p:nvSpPr>
        <p:spPr/>
        <p:txBody>
          <a:bodyPr/>
          <a:lstStyle/>
          <a:p>
            <a:endParaRPr lang="en-US" dirty="0"/>
          </a:p>
        </p:txBody>
      </p:sp>
      <p:sp>
        <p:nvSpPr>
          <p:cNvPr id="9" name="TextBox 8">
            <a:extLst>
              <a:ext uri="{FF2B5EF4-FFF2-40B4-BE49-F238E27FC236}">
                <a16:creationId xmlns:a16="http://schemas.microsoft.com/office/drawing/2014/main" id="{1A27AB45-79A7-5CC5-F200-0348B2B37219}"/>
              </a:ext>
            </a:extLst>
          </p:cNvPr>
          <p:cNvSpPr txBox="1"/>
          <p:nvPr/>
        </p:nvSpPr>
        <p:spPr>
          <a:xfrm>
            <a:off x="838200" y="365125"/>
            <a:ext cx="10620983" cy="1077218"/>
          </a:xfrm>
          <a:prstGeom prst="rect">
            <a:avLst/>
          </a:prstGeom>
          <a:noFill/>
        </p:spPr>
        <p:txBody>
          <a:bodyPr wrap="square" rtlCol="0">
            <a:spAutoFit/>
          </a:bodyPr>
          <a:lstStyle/>
          <a:p>
            <a:pPr algn="ctr"/>
            <a:r>
              <a:rPr lang="en-US" sz="3200" b="1" dirty="0">
                <a:solidFill>
                  <a:schemeClr val="bg1"/>
                </a:solidFill>
              </a:rPr>
              <a:t>Here, my usage stands out compared to the average usage of general Steam users.</a:t>
            </a:r>
          </a:p>
        </p:txBody>
      </p:sp>
      <p:sp>
        <p:nvSpPr>
          <p:cNvPr id="10" name="TextBox 9">
            <a:extLst>
              <a:ext uri="{FF2B5EF4-FFF2-40B4-BE49-F238E27FC236}">
                <a16:creationId xmlns:a16="http://schemas.microsoft.com/office/drawing/2014/main" id="{20FCF02D-36DE-359C-759A-D91627800BEB}"/>
              </a:ext>
            </a:extLst>
          </p:cNvPr>
          <p:cNvSpPr txBox="1"/>
          <p:nvPr/>
        </p:nvSpPr>
        <p:spPr>
          <a:xfrm>
            <a:off x="785508" y="5415657"/>
            <a:ext cx="10620983" cy="1569660"/>
          </a:xfrm>
          <a:prstGeom prst="rect">
            <a:avLst/>
          </a:prstGeom>
          <a:noFill/>
        </p:spPr>
        <p:txBody>
          <a:bodyPr wrap="square" rtlCol="0">
            <a:spAutoFit/>
          </a:bodyPr>
          <a:lstStyle/>
          <a:p>
            <a:pPr algn="ctr"/>
            <a:r>
              <a:rPr lang="en-US" sz="3200" b="1" dirty="0">
                <a:solidFill>
                  <a:schemeClr val="bg1"/>
                </a:solidFill>
              </a:rPr>
              <a:t>I have earned 174 achievements this year, and I have earned them in 25 games, and the longest I have logged into Steam consecutively is 25 days.</a:t>
            </a:r>
          </a:p>
        </p:txBody>
      </p:sp>
      <p:pic>
        <p:nvPicPr>
          <p:cNvPr id="5" name="Resim 4">
            <a:extLst>
              <a:ext uri="{FF2B5EF4-FFF2-40B4-BE49-F238E27FC236}">
                <a16:creationId xmlns:a16="http://schemas.microsoft.com/office/drawing/2014/main" id="{CD582150-9E0C-F074-8F9B-BB77DDA1FDE6}"/>
              </a:ext>
            </a:extLst>
          </p:cNvPr>
          <p:cNvPicPr>
            <a:picLocks noChangeAspect="1"/>
          </p:cNvPicPr>
          <p:nvPr/>
        </p:nvPicPr>
        <p:blipFill>
          <a:blip r:embed="rId2"/>
          <a:stretch>
            <a:fillRect/>
          </a:stretch>
        </p:blipFill>
        <p:spPr>
          <a:xfrm>
            <a:off x="684212" y="1444014"/>
            <a:ext cx="10231824" cy="3854087"/>
          </a:xfrm>
          <a:prstGeom prst="rect">
            <a:avLst/>
          </a:prstGeom>
        </p:spPr>
      </p:pic>
    </p:spTree>
    <p:extLst>
      <p:ext uri="{BB962C8B-B14F-4D97-AF65-F5344CB8AC3E}">
        <p14:creationId xmlns:p14="http://schemas.microsoft.com/office/powerpoint/2010/main" val="4007062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9073F-CE6F-C805-260A-285AC3104FA1}"/>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1D3BE845-9F38-1083-B247-A9D179D18728}"/>
              </a:ext>
            </a:extLst>
          </p:cNvPr>
          <p:cNvSpPr>
            <a:spLocks noGrp="1"/>
          </p:cNvSpPr>
          <p:nvPr>
            <p:ph idx="1"/>
          </p:nvPr>
        </p:nvSpPr>
        <p:spPr/>
        <p:txBody>
          <a:bodyPr/>
          <a:lstStyle/>
          <a:p>
            <a:endParaRPr lang="en-US"/>
          </a:p>
        </p:txBody>
      </p:sp>
      <p:sp>
        <p:nvSpPr>
          <p:cNvPr id="9" name="TextBox 8">
            <a:extLst>
              <a:ext uri="{FF2B5EF4-FFF2-40B4-BE49-F238E27FC236}">
                <a16:creationId xmlns:a16="http://schemas.microsoft.com/office/drawing/2014/main" id="{EB0D5326-4E81-AE54-0BEA-6A9FB13F47A0}"/>
              </a:ext>
            </a:extLst>
          </p:cNvPr>
          <p:cNvSpPr txBox="1"/>
          <p:nvPr/>
        </p:nvSpPr>
        <p:spPr>
          <a:xfrm>
            <a:off x="7593510" y="1166842"/>
            <a:ext cx="4598490" cy="4031873"/>
          </a:xfrm>
          <a:prstGeom prst="rect">
            <a:avLst/>
          </a:prstGeom>
          <a:noFill/>
        </p:spPr>
        <p:txBody>
          <a:bodyPr wrap="square" rtlCol="0">
            <a:spAutoFit/>
          </a:bodyPr>
          <a:lstStyle/>
          <a:p>
            <a:pPr algn="ctr"/>
            <a:r>
              <a:rPr lang="en-US" sz="3200" b="1" dirty="0">
                <a:solidFill>
                  <a:schemeClr val="bg1"/>
                </a:solidFill>
              </a:rPr>
              <a:t>While I play 14% of new games, the average for Steam users is 15%. The game genres I play the most are Souls-like, Action Roguelike and Cyberpunk.</a:t>
            </a:r>
          </a:p>
        </p:txBody>
      </p:sp>
      <p:pic>
        <p:nvPicPr>
          <p:cNvPr id="5" name="Resim 4">
            <a:extLst>
              <a:ext uri="{FF2B5EF4-FFF2-40B4-BE49-F238E27FC236}">
                <a16:creationId xmlns:a16="http://schemas.microsoft.com/office/drawing/2014/main" id="{10FDDF72-5712-2983-68E3-69F6DACAA828}"/>
              </a:ext>
            </a:extLst>
          </p:cNvPr>
          <p:cNvPicPr>
            <a:picLocks noChangeAspect="1"/>
          </p:cNvPicPr>
          <p:nvPr/>
        </p:nvPicPr>
        <p:blipFill>
          <a:blip r:embed="rId2"/>
          <a:stretch>
            <a:fillRect/>
          </a:stretch>
        </p:blipFill>
        <p:spPr>
          <a:xfrm>
            <a:off x="77001" y="369466"/>
            <a:ext cx="7623209" cy="6137212"/>
          </a:xfrm>
          <a:prstGeom prst="rect">
            <a:avLst/>
          </a:prstGeom>
        </p:spPr>
      </p:pic>
    </p:spTree>
    <p:extLst>
      <p:ext uri="{BB962C8B-B14F-4D97-AF65-F5344CB8AC3E}">
        <p14:creationId xmlns:p14="http://schemas.microsoft.com/office/powerpoint/2010/main" val="1530395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4CB0E-3BDF-5A39-E367-E5E23D0F2BE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14F3590-1A38-A09D-9422-66848401D926}"/>
              </a:ext>
            </a:extLst>
          </p:cNvPr>
          <p:cNvSpPr>
            <a:spLocks noGrp="1"/>
          </p:cNvSpPr>
          <p:nvPr>
            <p:ph idx="1"/>
          </p:nvPr>
        </p:nvSpPr>
        <p:spPr/>
        <p:txBody>
          <a:bodyPr/>
          <a:lstStyle/>
          <a:p>
            <a:endParaRPr lang="en-US"/>
          </a:p>
        </p:txBody>
      </p:sp>
      <p:sp>
        <p:nvSpPr>
          <p:cNvPr id="5" name="TextBox 4">
            <a:extLst>
              <a:ext uri="{FF2B5EF4-FFF2-40B4-BE49-F238E27FC236}">
                <a16:creationId xmlns:a16="http://schemas.microsoft.com/office/drawing/2014/main" id="{4E4F4670-4F9C-7210-A81D-BB0239D58D61}"/>
              </a:ext>
            </a:extLst>
          </p:cNvPr>
          <p:cNvSpPr txBox="1"/>
          <p:nvPr/>
        </p:nvSpPr>
        <p:spPr>
          <a:xfrm>
            <a:off x="684212" y="-61112"/>
            <a:ext cx="10672864" cy="1569660"/>
          </a:xfrm>
          <a:prstGeom prst="rect">
            <a:avLst/>
          </a:prstGeom>
          <a:noFill/>
        </p:spPr>
        <p:txBody>
          <a:bodyPr wrap="square" rtlCol="0">
            <a:spAutoFit/>
          </a:bodyPr>
          <a:lstStyle/>
          <a:p>
            <a:pPr algn="ctr"/>
            <a:r>
              <a:rPr lang="en-US" sz="2400" b="1" dirty="0">
                <a:solidFill>
                  <a:schemeClr val="bg1"/>
                </a:solidFill>
              </a:rPr>
              <a:t>I only played Cyberpunk 2077 in January and February, playing 70% of it in January and 30% in February. I managed to cover 16% of my total play time this year and played the game in 24 sessions and 10 days straight. I got 25 achievements from this game this year.</a:t>
            </a:r>
          </a:p>
        </p:txBody>
      </p:sp>
      <p:pic>
        <p:nvPicPr>
          <p:cNvPr id="12" name="Resim 11">
            <a:extLst>
              <a:ext uri="{FF2B5EF4-FFF2-40B4-BE49-F238E27FC236}">
                <a16:creationId xmlns:a16="http://schemas.microsoft.com/office/drawing/2014/main" id="{40BCB6F7-FD47-AF5F-BCC6-9882A8B9F6C3}"/>
              </a:ext>
            </a:extLst>
          </p:cNvPr>
          <p:cNvPicPr>
            <a:picLocks noChangeAspect="1"/>
          </p:cNvPicPr>
          <p:nvPr/>
        </p:nvPicPr>
        <p:blipFill>
          <a:blip r:embed="rId2"/>
          <a:stretch>
            <a:fillRect/>
          </a:stretch>
        </p:blipFill>
        <p:spPr>
          <a:xfrm>
            <a:off x="0" y="1435849"/>
            <a:ext cx="12192000" cy="5422151"/>
          </a:xfrm>
          <a:prstGeom prst="rect">
            <a:avLst/>
          </a:prstGeom>
        </p:spPr>
      </p:pic>
    </p:spTree>
    <p:extLst>
      <p:ext uri="{BB962C8B-B14F-4D97-AF65-F5344CB8AC3E}">
        <p14:creationId xmlns:p14="http://schemas.microsoft.com/office/powerpoint/2010/main" val="3774256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E09BF-27BA-3009-6C0F-168C0E711F0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E576470-53EA-FFC6-4313-DDED8B676F72}"/>
              </a:ext>
            </a:extLst>
          </p:cNvPr>
          <p:cNvSpPr>
            <a:spLocks noGrp="1"/>
          </p:cNvSpPr>
          <p:nvPr>
            <p:ph idx="1"/>
          </p:nvPr>
        </p:nvSpPr>
        <p:spPr/>
        <p:txBody>
          <a:bodyPr/>
          <a:lstStyle/>
          <a:p>
            <a:endParaRPr lang="en-US"/>
          </a:p>
        </p:txBody>
      </p:sp>
      <p:sp>
        <p:nvSpPr>
          <p:cNvPr id="7" name="TextBox 6">
            <a:extLst>
              <a:ext uri="{FF2B5EF4-FFF2-40B4-BE49-F238E27FC236}">
                <a16:creationId xmlns:a16="http://schemas.microsoft.com/office/drawing/2014/main" id="{ABF817EE-10D4-E0B7-99D1-A79825283C0A}"/>
              </a:ext>
            </a:extLst>
          </p:cNvPr>
          <p:cNvSpPr txBox="1"/>
          <p:nvPr/>
        </p:nvSpPr>
        <p:spPr>
          <a:xfrm>
            <a:off x="361417" y="85635"/>
            <a:ext cx="11711711" cy="1569660"/>
          </a:xfrm>
          <a:prstGeom prst="rect">
            <a:avLst/>
          </a:prstGeom>
          <a:noFill/>
        </p:spPr>
        <p:txBody>
          <a:bodyPr wrap="square" rtlCol="0">
            <a:spAutoFit/>
          </a:bodyPr>
          <a:lstStyle/>
          <a:p>
            <a:pPr algn="ctr"/>
            <a:r>
              <a:rPr lang="en-US" sz="2400" b="1" dirty="0">
                <a:solidFill>
                  <a:schemeClr val="bg1"/>
                </a:solidFill>
              </a:rPr>
              <a:t>I only played </a:t>
            </a:r>
            <a:r>
              <a:rPr lang="tr-TR" sz="2400" b="1" dirty="0">
                <a:solidFill>
                  <a:schemeClr val="bg1"/>
                </a:solidFill>
              </a:rPr>
              <a:t>Elden Ring </a:t>
            </a:r>
            <a:r>
              <a:rPr lang="en-US" sz="2400" b="1" dirty="0">
                <a:solidFill>
                  <a:schemeClr val="bg1"/>
                </a:solidFill>
              </a:rPr>
              <a:t>in June and July, playing </a:t>
            </a:r>
            <a:r>
              <a:rPr lang="tr-TR" sz="2400" b="1" dirty="0">
                <a:solidFill>
                  <a:schemeClr val="bg1"/>
                </a:solidFill>
              </a:rPr>
              <a:t>38</a:t>
            </a:r>
            <a:r>
              <a:rPr lang="en-US" sz="2400" b="1" dirty="0">
                <a:solidFill>
                  <a:schemeClr val="bg1"/>
                </a:solidFill>
              </a:rPr>
              <a:t>% of it in June and </a:t>
            </a:r>
            <a:r>
              <a:rPr lang="tr-TR" sz="2400" b="1" dirty="0">
                <a:solidFill>
                  <a:schemeClr val="bg1"/>
                </a:solidFill>
              </a:rPr>
              <a:t>62</a:t>
            </a:r>
            <a:r>
              <a:rPr lang="en-US" sz="2400" b="1" dirty="0">
                <a:solidFill>
                  <a:schemeClr val="bg1"/>
                </a:solidFill>
              </a:rPr>
              <a:t>% in July. I managed to cover 1</a:t>
            </a:r>
            <a:r>
              <a:rPr lang="tr-TR" sz="2400" b="1" dirty="0">
                <a:solidFill>
                  <a:schemeClr val="bg1"/>
                </a:solidFill>
              </a:rPr>
              <a:t>4</a:t>
            </a:r>
            <a:r>
              <a:rPr lang="en-US" sz="2400" b="1" dirty="0">
                <a:solidFill>
                  <a:schemeClr val="bg1"/>
                </a:solidFill>
              </a:rPr>
              <a:t>% of my total play time this year and played the game in </a:t>
            </a:r>
            <a:r>
              <a:rPr lang="tr-TR" sz="2400" b="1" dirty="0">
                <a:solidFill>
                  <a:schemeClr val="bg1"/>
                </a:solidFill>
              </a:rPr>
              <a:t>49</a:t>
            </a:r>
            <a:r>
              <a:rPr lang="en-US" sz="2400" b="1" dirty="0">
                <a:solidFill>
                  <a:schemeClr val="bg1"/>
                </a:solidFill>
              </a:rPr>
              <a:t> sessions and </a:t>
            </a:r>
            <a:r>
              <a:rPr lang="tr-TR" sz="2400" b="1" dirty="0">
                <a:solidFill>
                  <a:schemeClr val="bg1"/>
                </a:solidFill>
              </a:rPr>
              <a:t>7</a:t>
            </a:r>
            <a:r>
              <a:rPr lang="en-US" sz="2400" b="1" dirty="0">
                <a:solidFill>
                  <a:schemeClr val="bg1"/>
                </a:solidFill>
              </a:rPr>
              <a:t> days straight. I got </a:t>
            </a:r>
            <a:r>
              <a:rPr lang="tr-TR" sz="2400" b="1" dirty="0">
                <a:solidFill>
                  <a:schemeClr val="bg1"/>
                </a:solidFill>
              </a:rPr>
              <a:t>0</a:t>
            </a:r>
            <a:r>
              <a:rPr lang="en-US" sz="2400" b="1" dirty="0">
                <a:solidFill>
                  <a:schemeClr val="bg1"/>
                </a:solidFill>
              </a:rPr>
              <a:t> achievements from this game this year.</a:t>
            </a:r>
          </a:p>
        </p:txBody>
      </p:sp>
      <p:pic>
        <p:nvPicPr>
          <p:cNvPr id="8" name="Resim 7">
            <a:extLst>
              <a:ext uri="{FF2B5EF4-FFF2-40B4-BE49-F238E27FC236}">
                <a16:creationId xmlns:a16="http://schemas.microsoft.com/office/drawing/2014/main" id="{051D294C-5563-CB50-494E-B609D1776CCD}"/>
              </a:ext>
            </a:extLst>
          </p:cNvPr>
          <p:cNvPicPr>
            <a:picLocks noChangeAspect="1"/>
          </p:cNvPicPr>
          <p:nvPr/>
        </p:nvPicPr>
        <p:blipFill>
          <a:blip r:embed="rId2"/>
          <a:stretch>
            <a:fillRect/>
          </a:stretch>
        </p:blipFill>
        <p:spPr>
          <a:xfrm>
            <a:off x="0" y="1581913"/>
            <a:ext cx="12192000" cy="5276088"/>
          </a:xfrm>
          <a:prstGeom prst="rect">
            <a:avLst/>
          </a:prstGeom>
        </p:spPr>
      </p:pic>
    </p:spTree>
    <p:extLst>
      <p:ext uri="{BB962C8B-B14F-4D97-AF65-F5344CB8AC3E}">
        <p14:creationId xmlns:p14="http://schemas.microsoft.com/office/powerpoint/2010/main" val="287955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Dilim">
  <a:themeElements>
    <a:clrScheme name="Dilim">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Dilim">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lim">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526</TotalTime>
  <Words>642</Words>
  <Application>Microsoft Office PowerPoint</Application>
  <PresentationFormat>Geniş ekran</PresentationFormat>
  <Paragraphs>23</Paragraphs>
  <Slides>18</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18</vt:i4>
      </vt:variant>
    </vt:vector>
  </HeadingPairs>
  <TitlesOfParts>
    <vt:vector size="23" baseType="lpstr">
      <vt:lpstr>-apple-system</vt:lpstr>
      <vt:lpstr>Calibri</vt:lpstr>
      <vt:lpstr>Century Gothic</vt:lpstr>
      <vt:lpstr>Wingdings 3</vt:lpstr>
      <vt:lpstr>Dilim</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Percentages of games I've played this year         compared to the rest</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Ege Yardımcı</dc:creator>
  <cp:lastModifiedBy>Berk Karaduman</cp:lastModifiedBy>
  <cp:revision>80</cp:revision>
  <dcterms:created xsi:type="dcterms:W3CDTF">2024-01-14T09:55:40Z</dcterms:created>
  <dcterms:modified xsi:type="dcterms:W3CDTF">2025-01-10T20:15:23Z</dcterms:modified>
</cp:coreProperties>
</file>

<file path=docProps/thumbnail.jpeg>
</file>